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a5ed9e79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a5ed9e79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9df3f63d3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9df3f63d3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a0d1fa58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a0d1fa58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9df3f63d3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9df3f63d3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a0d1fa58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a0d1fa58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a5ed9e79ec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a5ed9e79ec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a5ed9e79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a5ed9e79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a5ed9e79e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a5ed9e79e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a60f8b6de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a60f8b6de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df3f63d3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df3f63d3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a60f8b6de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a60f8b6de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a0d1fa588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a0d1fa588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a0d1fa588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a0d1fa588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a0d1fa588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a0d1fa588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a0d1fa588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a0d1fa588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a60f8b6de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a60f8b6de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a60f8b6d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a60f8b6d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a60f8b6de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a60f8b6de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5ed9e79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a5ed9e79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a5ed9e79e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a5ed9e79e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a5ed9e79e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a5ed9e79e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5ed9e79e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a5ed9e79e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5ed9e79e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5ed9e79e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a5ed9e79e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a5ed9e79e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a5ed9e79e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a5ed9e79e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8.jp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hyperlink" Target="https://it.wikipedia.org/wiki/Intel_4004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it.wikipedia.org/wiki/Intel_8008" TargetMode="External"/><Relationship Id="rId6" Type="http://schemas.openxmlformats.org/officeDocument/2006/relationships/hyperlink" Target="https://it.wikipedia.org/wiki/Intel_4040" TargetMode="External"/><Relationship Id="rId7" Type="http://schemas.openxmlformats.org/officeDocument/2006/relationships/hyperlink" Target="https://it.wikipedia.org/wiki/Intel_8080" TargetMode="External"/><Relationship Id="rId8" Type="http://schemas.openxmlformats.org/officeDocument/2006/relationships/hyperlink" Target="https://it.wikipedia.org/wiki/Metal-oxide-semiconductor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hyperlink" Target="https://it.wikipedia.org/wiki/16-bit" TargetMode="External"/><Relationship Id="rId5" Type="http://schemas.openxmlformats.org/officeDocument/2006/relationships/hyperlink" Target="https://it.wikipedia.org/wiki/32-bit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38.png"/><Relationship Id="rId8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hyperlink" Target="https://it.wikipedia.org/wiki/1694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Storia dell’Informatica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938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Sebastiano Racca &amp; Gabriele Vallosio, III Info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24925"/>
            <a:ext cx="2585975" cy="11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26"/>
          <p:cNvSpPr txBox="1"/>
          <p:nvPr/>
        </p:nvSpPr>
        <p:spPr>
          <a:xfrm>
            <a:off x="1078275" y="349825"/>
            <a:ext cx="242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Von Neumann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p26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200" y="416600"/>
            <a:ext cx="1744700" cy="22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/>
          <p:nvPr/>
        </p:nvSpPr>
        <p:spPr>
          <a:xfrm>
            <a:off x="6569250" y="2691850"/>
            <a:ext cx="17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John Janos Von Neumann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6"/>
          <p:cNvSpPr txBox="1"/>
          <p:nvPr/>
        </p:nvSpPr>
        <p:spPr>
          <a:xfrm>
            <a:off x="1122925" y="1648200"/>
            <a:ext cx="47556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Matematico e padre dell’informatica.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Ha ideato il bit e costruito la moderna architettura Von Neumann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L</a:t>
            </a:r>
            <a:r>
              <a:rPr lang="it" sz="1600">
                <a:solidFill>
                  <a:schemeClr val="lt1"/>
                </a:solidFill>
              </a:rPr>
              <a:t>’architettura prevede tre unità principali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Unità di controllo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Memoria per i dati e per il programma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Unità aritmetico logica per i calcoli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8" name="Google Shape;338;p27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Predecessore dell’ENIAC, ipotizzato nel 1944 da Herman Heine Goldstine.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Goldstine invita John Janos von Neumann a visitare l’ENIAC, prospettandogli le sue idee innovative.</a:t>
            </a:r>
            <a:endParaRPr/>
          </a:p>
        </p:txBody>
      </p:sp>
      <p:sp>
        <p:nvSpPr>
          <p:cNvPr id="339" name="Google Shape;339;p27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40" name="Google Shape;340;p27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Von Neumann inizia a collaborare nello stesso agosto, raccogliendo i loro progressi nel “First Draft of Report on the EDVAC”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1" name="Google Shape;341;p27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42" name="Google Shape;342;p27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Viene ultimato nel 1951 alla Moore School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3" name="Google Shape;3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7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EDVAC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1078275" y="349825"/>
            <a:ext cx="13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Storia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00" y="222475"/>
            <a:ext cx="2633825" cy="1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 rotWithShape="1">
          <a:blip r:embed="rId5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8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EDVAC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28"/>
          <p:cNvSpPr txBox="1"/>
          <p:nvPr/>
        </p:nvSpPr>
        <p:spPr>
          <a:xfrm>
            <a:off x="1078275" y="349825"/>
            <a:ext cx="13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Storia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975" y="1152525"/>
            <a:ext cx="209550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8"/>
          <p:cNvSpPr txBox="1"/>
          <p:nvPr/>
        </p:nvSpPr>
        <p:spPr>
          <a:xfrm>
            <a:off x="830400" y="1789800"/>
            <a:ext cx="54162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Documento incompleto di 101 pagine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Scritto da Von Neumann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Distribuito da Goldstine il 30 giugno del 1945.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Prima descrizione della progettazione logica di un computer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57" name="Google Shape;357;p28"/>
          <p:cNvSpPr txBox="1"/>
          <p:nvPr/>
        </p:nvSpPr>
        <p:spPr>
          <a:xfrm>
            <a:off x="1524450" y="1297188"/>
            <a:ext cx="51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25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000">
                <a:solidFill>
                  <a:schemeClr val="lt1"/>
                </a:solidFill>
              </a:rPr>
              <a:t>First Draft of Report on the EDVAC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28"/>
          <p:cNvPicPr preferRelativeResize="0"/>
          <p:nvPr/>
        </p:nvPicPr>
        <p:blipFill rotWithShape="1">
          <a:blip r:embed="rId5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8"/>
          <p:cNvSpPr txBox="1"/>
          <p:nvPr/>
        </p:nvSpPr>
        <p:spPr>
          <a:xfrm>
            <a:off x="6745975" y="3990975"/>
            <a:ext cx="209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Draft of Report on the EDVAC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9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EDVAC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1078275" y="349825"/>
            <a:ext cx="185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Goldstine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7" name="Google Shape;3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900" y="349825"/>
            <a:ext cx="182880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9"/>
          <p:cNvSpPr txBox="1"/>
          <p:nvPr/>
        </p:nvSpPr>
        <p:spPr>
          <a:xfrm>
            <a:off x="6931900" y="2816800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Herman Heine Goldstine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1078275" y="1833000"/>
            <a:ext cx="558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Matematico con interesse per l’interazione tra idee matematiche e tecnologiche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 partecipato allo studio di ENIAC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Deluso dall’insuccesso bellico ha iniziato a studiare una nuova macchina che correggesse le sue carenze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Google Shape;370;p29"/>
          <p:cNvPicPr preferRelativeResize="0"/>
          <p:nvPr/>
        </p:nvPicPr>
        <p:blipFill rotWithShape="1">
          <a:blip r:embed="rId5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0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EDVAC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1078275" y="349825"/>
            <a:ext cx="185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Specifiche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1078275" y="1863750"/>
            <a:ext cx="3953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2m d’altezza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46m² di spessore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3500 valvole di 19 tipi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128 linee di memoria da 384 Byte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27’000 altri componenti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5031975" y="1863750"/>
            <a:ext cx="330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Addizioni in 864 microsecondi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Moltiplicazioni in 2’900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5496" y="251625"/>
            <a:ext cx="1619354" cy="16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856" y="2736975"/>
            <a:ext cx="2479494" cy="19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 rotWithShape="1">
          <a:blip r:embed="rId6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 rotWithShape="1">
          <a:blip r:embed="rId6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/>
          <p:nvPr/>
        </p:nvSpPr>
        <p:spPr>
          <a:xfrm flipH="1">
            <a:off x="4326300" y="0"/>
            <a:ext cx="4817700" cy="51435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389" name="Google Shape;3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1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EDVAC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1078275" y="349825"/>
            <a:ext cx="185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VS ENIAC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31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1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 txBox="1"/>
          <p:nvPr/>
        </p:nvSpPr>
        <p:spPr>
          <a:xfrm>
            <a:off x="4719150" y="1793975"/>
            <a:ext cx="108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EDVAC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1"/>
          <p:cNvSpPr txBox="1"/>
          <p:nvPr/>
        </p:nvSpPr>
        <p:spPr>
          <a:xfrm>
            <a:off x="194850" y="1793975"/>
            <a:ext cx="97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ENIAC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1"/>
          <p:cNvSpPr txBox="1"/>
          <p:nvPr/>
        </p:nvSpPr>
        <p:spPr>
          <a:xfrm>
            <a:off x="194850" y="2263950"/>
            <a:ext cx="413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18’000 valvole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Memoria da 20 numeri da 10 cifre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120m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² di superficie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4719150" y="2263950"/>
            <a:ext cx="413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3500 valvole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49 KiB di memoria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46m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²  di superficie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2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32"/>
          <p:cNvSpPr txBox="1"/>
          <p:nvPr/>
        </p:nvSpPr>
        <p:spPr>
          <a:xfrm>
            <a:off x="1078275" y="349825"/>
            <a:ext cx="185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Univac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2305125" y="1514550"/>
            <a:ext cx="3953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Progettato dagli ingegneri dell’ENIAC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Primo computer commerciale realizzato in 50 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unità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dal valore di 1M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Diede inizio all’era dei computer mainframe tra cui IBM s/360 s/370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47425"/>
            <a:ext cx="2816921" cy="19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250" y="152400"/>
            <a:ext cx="2290351" cy="23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3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3"/>
          <p:cNvSpPr txBox="1"/>
          <p:nvPr/>
        </p:nvSpPr>
        <p:spPr>
          <a:xfrm>
            <a:off x="1078275" y="349825"/>
            <a:ext cx="257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Grace Hopper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7" name="Google Shape;417;p33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3"/>
          <p:cNvSpPr txBox="1"/>
          <p:nvPr/>
        </p:nvSpPr>
        <p:spPr>
          <a:xfrm>
            <a:off x="1776000" y="1360275"/>
            <a:ext cx="4963500" cy="18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Conosciuta come </a:t>
            </a:r>
            <a:r>
              <a:rPr i="1"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First Lady of Software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 nonna cobol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Una dei primi programmatrici del Mark I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Inventrice del primo compilatore A-0 System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Ruolo primario nello sviluppo nei linguaggi ad alto livello e del cobol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420" name="Google Shape;4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5150" y="152400"/>
            <a:ext cx="2046452" cy="25586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/>
          <p:nvPr/>
        </p:nvSpPr>
        <p:spPr>
          <a:xfrm>
            <a:off x="7462875" y="2711100"/>
            <a:ext cx="101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Grace Hopper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50" y="3483350"/>
            <a:ext cx="2316075" cy="15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4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1078275" y="349825"/>
            <a:ext cx="101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Bug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0" name="Google Shape;430;p34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4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325" y="828875"/>
            <a:ext cx="2978374" cy="16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4"/>
          <p:cNvSpPr txBox="1"/>
          <p:nvPr/>
        </p:nvSpPr>
        <p:spPr>
          <a:xfrm>
            <a:off x="5424325" y="2504200"/>
            <a:ext cx="297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 un bug nel computer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751350" y="3082575"/>
            <a:ext cx="475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Nel 1947 un insetto si infilò in uno dei relè del Mark II interrompendo il suo funzionamento, eseguendo il cosiddetto </a:t>
            </a:r>
            <a:r>
              <a:rPr i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debugging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riuscirono a ripristinare l’elaboratore.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35"/>
          <p:cNvSpPr txBox="1"/>
          <p:nvPr/>
        </p:nvSpPr>
        <p:spPr>
          <a:xfrm>
            <a:off x="924375" y="450450"/>
            <a:ext cx="32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PDP minicomputer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2" name="Google Shape;442;p35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5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5"/>
          <p:cNvSpPr txBox="1"/>
          <p:nvPr/>
        </p:nvSpPr>
        <p:spPr>
          <a:xfrm>
            <a:off x="1776000" y="1360275"/>
            <a:ext cx="4963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 1960 l'azienda DEC realizza i primi PDP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minicomputer avevano dimensioni e costi ridotti rispetto ai mainframe aiutando la diffusione dell’informatica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Sul PDP 7 Ken Thompson e Dennis Ritchie svilupparono la prima versione del sistema operativo UNIX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6899700" y="2711100"/>
            <a:ext cx="197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Ken Thompson &amp; Dennis Ritchie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6" name="Google Shape;4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8650" y="880425"/>
            <a:ext cx="2099699" cy="178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4250" y="2972119"/>
            <a:ext cx="2473334" cy="21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078275" y="349825"/>
            <a:ext cx="242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Pascalina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200" y="947492"/>
            <a:ext cx="2536000" cy="139095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8"/>
          <p:cNvSpPr txBox="1"/>
          <p:nvPr/>
        </p:nvSpPr>
        <p:spPr>
          <a:xfrm>
            <a:off x="6324250" y="2338450"/>
            <a:ext cx="253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Pascalina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38500" y="2092150"/>
            <a:ext cx="393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Precursore della calcolatrice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Inventata da Blaise Pascal nel 1642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Addizioni e sottrazioni, anche con riporti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6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36"/>
          <p:cNvSpPr txBox="1"/>
          <p:nvPr/>
        </p:nvSpPr>
        <p:spPr>
          <a:xfrm>
            <a:off x="924375" y="450450"/>
            <a:ext cx="32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Transistor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5" name="Google Shape;455;p36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6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6"/>
          <p:cNvSpPr txBox="1"/>
          <p:nvPr/>
        </p:nvSpPr>
        <p:spPr>
          <a:xfrm>
            <a:off x="1776000" y="1360275"/>
            <a:ext cx="49635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Grande invenzione dal punto di vista elettronico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Permise di miniaturizzare dei circuiti del computer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 ha parti in movimento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Consumi inferiori rispetto alle valvole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5875" y="3543850"/>
            <a:ext cx="3380099" cy="15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850" y="241200"/>
            <a:ext cx="2187675" cy="13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7"/>
          <p:cNvSpPr txBox="1"/>
          <p:nvPr/>
        </p:nvSpPr>
        <p:spPr>
          <a:xfrm>
            <a:off x="141500" y="-16775"/>
            <a:ext cx="3346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Federico Faggin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37"/>
          <p:cNvSpPr txBox="1"/>
          <p:nvPr/>
        </p:nvSpPr>
        <p:spPr>
          <a:xfrm>
            <a:off x="972150" y="427650"/>
            <a:ext cx="13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Studi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7199988" y="2664400"/>
            <a:ext cx="113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Federico Faggin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37"/>
          <p:cNvSpPr txBox="1"/>
          <p:nvPr/>
        </p:nvSpPr>
        <p:spPr>
          <a:xfrm>
            <a:off x="1078275" y="1833000"/>
            <a:ext cx="55812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diploma perito radio tecnico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18 anni lavorava già alla Olivetti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Laureato in Fisica, 110 e lode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Nel 1968 parte per gli USA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9" name="Google Shape;469;p37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875" y="152400"/>
            <a:ext cx="1911720" cy="25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8"/>
          <p:cNvSpPr txBox="1"/>
          <p:nvPr/>
        </p:nvSpPr>
        <p:spPr>
          <a:xfrm>
            <a:off x="141500" y="-16775"/>
            <a:ext cx="3346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Federico Faggin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972150" y="427650"/>
            <a:ext cx="248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Cosa Ha Fatto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8"/>
          <p:cNvSpPr txBox="1"/>
          <p:nvPr/>
        </p:nvSpPr>
        <p:spPr>
          <a:xfrm>
            <a:off x="7199988" y="2664400"/>
            <a:ext cx="113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Federico Faggin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38"/>
          <p:cNvSpPr txBox="1"/>
          <p:nvPr/>
        </p:nvSpPr>
        <p:spPr>
          <a:xfrm>
            <a:off x="1078275" y="1833000"/>
            <a:ext cx="5581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Progetta il primo microprocessore al mondo Intel 4004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 capo progetto dell'</a:t>
            </a:r>
            <a:r>
              <a:rPr lang="it" sz="16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Intel 4004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responsabile dello sviluppo dei microprocessori </a:t>
            </a:r>
            <a:r>
              <a:rPr lang="it" sz="16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8008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it" sz="16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4040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lang="it" sz="16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8080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sviluppatore della tecnologia </a:t>
            </a:r>
            <a:r>
              <a:rPr lang="it" sz="16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MOS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con gate di silicio (MOS silicon gate technology)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Fonda 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l'azienda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ZiLOG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0" name="Google Shape;480;p38"/>
          <p:cNvPicPr preferRelativeResize="0"/>
          <p:nvPr/>
        </p:nvPicPr>
        <p:blipFill rotWithShape="1">
          <a:blip r:embed="rId9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1875" y="152400"/>
            <a:ext cx="1911720" cy="25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9"/>
          <p:cNvSpPr txBox="1"/>
          <p:nvPr/>
        </p:nvSpPr>
        <p:spPr>
          <a:xfrm>
            <a:off x="141500" y="-16775"/>
            <a:ext cx="3346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Federico Faggin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39"/>
          <p:cNvSpPr txBox="1"/>
          <p:nvPr/>
        </p:nvSpPr>
        <p:spPr>
          <a:xfrm>
            <a:off x="972150" y="427650"/>
            <a:ext cx="248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ZiLOG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39"/>
          <p:cNvSpPr txBox="1"/>
          <p:nvPr/>
        </p:nvSpPr>
        <p:spPr>
          <a:xfrm>
            <a:off x="7309079" y="1886625"/>
            <a:ext cx="100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ZiLOG z8000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39"/>
          <p:cNvSpPr txBox="1"/>
          <p:nvPr/>
        </p:nvSpPr>
        <p:spPr>
          <a:xfrm>
            <a:off x="912675" y="1415000"/>
            <a:ext cx="5832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Federico Faggin dopo aver lavorato alla Intel fondo la sua 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azienda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di microprocessori ZiLOG i primi processori come lo Z80 ebbero grande successo inoltre ZiLOG introdusse CPU a </a:t>
            </a:r>
            <a:r>
              <a:rPr lang="it" sz="16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16-bit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(Z8000) e a </a:t>
            </a:r>
            <a:r>
              <a:rPr lang="it" sz="16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32-bit</a:t>
            </a: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(Z80000).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seguito l’azienda venne acquisita dalla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texas pacific group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1" name="Google Shape;491;p39"/>
          <p:cNvPicPr preferRelativeResize="0"/>
          <p:nvPr/>
        </p:nvPicPr>
        <p:blipFill rotWithShape="1">
          <a:blip r:embed="rId6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475" y="161625"/>
            <a:ext cx="2300000" cy="17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900" y="3326775"/>
            <a:ext cx="2724449" cy="15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 txBox="1"/>
          <p:nvPr/>
        </p:nvSpPr>
        <p:spPr>
          <a:xfrm>
            <a:off x="1164079" y="4629700"/>
            <a:ext cx="100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ZiLOG z80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/>
          <p:nvPr/>
        </p:nvSpPr>
        <p:spPr>
          <a:xfrm flipH="1">
            <a:off x="4326300" y="0"/>
            <a:ext cx="4817700" cy="51435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500" name="Google Shape;5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0"/>
          <p:cNvSpPr txBox="1"/>
          <p:nvPr/>
        </p:nvSpPr>
        <p:spPr>
          <a:xfrm>
            <a:off x="141500" y="-16775"/>
            <a:ext cx="3318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 4004/8080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1078275" y="349825"/>
            <a:ext cx="185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Specifiche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3" name="Google Shape;503;p40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0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0"/>
          <p:cNvSpPr txBox="1"/>
          <p:nvPr/>
        </p:nvSpPr>
        <p:spPr>
          <a:xfrm>
            <a:off x="4719150" y="1793975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Intel 8080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>
            <a:off x="194850" y="1793975"/>
            <a:ext cx="153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Intel 4004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>
            <a:off x="195000" y="2263950"/>
            <a:ext cx="4131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CPU 4 Bit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Frequenza 740 KHz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Transistor 2300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RAM 640 byte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4719150" y="2263950"/>
            <a:ext cx="4131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CPU 8 Bit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Frequenza 3125 KHz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Transistor 4500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RAM 64 Kbyte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9" name="Google Shape;50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868" y="3165850"/>
            <a:ext cx="2620150" cy="19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850" y="3258789"/>
            <a:ext cx="3318299" cy="179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1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41"/>
          <p:cNvSpPr txBox="1"/>
          <p:nvPr/>
        </p:nvSpPr>
        <p:spPr>
          <a:xfrm>
            <a:off x="924375" y="450450"/>
            <a:ext cx="32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Personal Computer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8" name="Google Shape;518;p41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1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1"/>
          <p:cNvSpPr txBox="1"/>
          <p:nvPr/>
        </p:nvSpPr>
        <p:spPr>
          <a:xfrm>
            <a:off x="313850" y="2824100"/>
            <a:ext cx="745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Nel 1981 IBM porta in commercio il PC 5150 dal costo di $3700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Diffuso prima negli uffici, poi nelle case date le sue dimensioni ridotte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Basato sul processore 8088 a 16 bit con frequenza a 4.77 MHz e 290000 transistors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Utilizzava un sistema operativo di tipo DOS fornito da Microsoft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1" name="Google Shape;5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748" y="367050"/>
            <a:ext cx="2732850" cy="16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1"/>
          <p:cNvSpPr txBox="1"/>
          <p:nvPr/>
        </p:nvSpPr>
        <p:spPr>
          <a:xfrm>
            <a:off x="6087750" y="2035550"/>
            <a:ext cx="27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Personal Computer della IBM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2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42"/>
          <p:cNvSpPr txBox="1"/>
          <p:nvPr/>
        </p:nvSpPr>
        <p:spPr>
          <a:xfrm>
            <a:off x="924375" y="450450"/>
            <a:ext cx="32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Xerox Alto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0" name="Google Shape;530;p42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2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 txBox="1"/>
          <p:nvPr/>
        </p:nvSpPr>
        <p:spPr>
          <a:xfrm>
            <a:off x="1817450" y="1579275"/>
            <a:ext cx="457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 furono diverse innovazioni come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Interfaccia grafica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Mouse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Scheda di rete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42"/>
          <p:cNvPicPr preferRelativeResize="0"/>
          <p:nvPr/>
        </p:nvPicPr>
        <p:blipFill rotWithShape="1">
          <a:blip r:embed="rId5">
            <a:alphaModFix/>
          </a:blip>
          <a:srcRect b="0" l="6933" r="0" t="0"/>
          <a:stretch/>
        </p:blipFill>
        <p:spPr>
          <a:xfrm>
            <a:off x="6646350" y="109950"/>
            <a:ext cx="2397524" cy="17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6350" y="2074025"/>
            <a:ext cx="2397525" cy="196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3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43"/>
          <p:cNvSpPr txBox="1"/>
          <p:nvPr/>
        </p:nvSpPr>
        <p:spPr>
          <a:xfrm>
            <a:off x="924375" y="450450"/>
            <a:ext cx="32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Internet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2" name="Google Shape;542;p43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3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3"/>
          <p:cNvSpPr txBox="1"/>
          <p:nvPr/>
        </p:nvSpPr>
        <p:spPr>
          <a:xfrm>
            <a:off x="844350" y="1725150"/>
            <a:ext cx="7455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rete arpanet era composta da 4 nodi in continua evoluzione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Nel 1974 viene pubblicato un rfc fondamentale “specification of the internet transmission control protocol”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Così la rete venne chiamata THE INTERNET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più vasta rete di rete a livello planetario con miliardi di dispositivi e computer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osì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nasce il 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world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wide web un sistema di condivisione di hyper testi e stato creato da un fisico del cern tim berners-lee  </a:t>
            </a:r>
            <a:r>
              <a:rPr lang="it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5" name="Google Shape;5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179746"/>
            <a:ext cx="3428325" cy="18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4"/>
          <p:cNvPicPr preferRelativeResize="0"/>
          <p:nvPr/>
        </p:nvPicPr>
        <p:blipFill rotWithShape="1">
          <a:blip r:embed="rId3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4"/>
          <p:cNvSpPr txBox="1"/>
          <p:nvPr>
            <p:ph type="title"/>
          </p:nvPr>
        </p:nvSpPr>
        <p:spPr>
          <a:xfrm>
            <a:off x="4042863" y="999550"/>
            <a:ext cx="32079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Grazie!</a:t>
            </a:r>
            <a:endParaRPr b="1"/>
          </a:p>
        </p:txBody>
      </p:sp>
      <p:grpSp>
        <p:nvGrpSpPr>
          <p:cNvPr id="553" name="Google Shape;553;p4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554" name="Google Shape;554;p4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2" name="Google Shape;562;p44"/>
          <p:cNvPicPr preferRelativeResize="0"/>
          <p:nvPr/>
        </p:nvPicPr>
        <p:blipFill rotWithShape="1">
          <a:blip r:embed="rId5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4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565" name="Google Shape;565;p4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9" name="Google Shape;569;p44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4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572" name="Google Shape;572;p4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6" name="Google Shape;576;p4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7" name="Google Shape;577;p4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4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579" name="Google Shape;579;p4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4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584" name="Google Shape;584;p4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5" name="Google Shape;585;p4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6" name="Google Shape;586;p4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8" name="Google Shape;588;p44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9" name="Google Shape;589;p4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590" name="Google Shape;590;p4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8" name="Google Shape;598;p44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922625" y="441800"/>
            <a:ext cx="33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Macchina di Leibniz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19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 txBox="1"/>
          <p:nvPr/>
        </p:nvSpPr>
        <p:spPr>
          <a:xfrm>
            <a:off x="2398425" y="1667425"/>
            <a:ext cx="44856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rima macchina in grado di eseguire tutte le quattro operazioni aritmetiche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Ultimata nel </a:t>
            </a:r>
            <a:r>
              <a:rPr lang="it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1694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introducendo il concetto di accumulatore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6850" y="62700"/>
            <a:ext cx="2809258" cy="20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500" y="2166650"/>
            <a:ext cx="2212950" cy="284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078275" y="349825"/>
            <a:ext cx="321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Macchina Analitica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559" y="697300"/>
            <a:ext cx="204791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0"/>
          <p:cNvSpPr txBox="1"/>
          <p:nvPr/>
        </p:nvSpPr>
        <p:spPr>
          <a:xfrm>
            <a:off x="6426613" y="3116650"/>
            <a:ext cx="204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Macchina Analitica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858700" y="1948975"/>
            <a:ext cx="497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Prima macchina programmabile con schede perforate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Inventata da Charles 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Babbage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nel 1837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Formata da 3 unità: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  </a:t>
            </a: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Unità di controllo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 coordina le operazioni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 </a:t>
            </a: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Store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immagazzina dati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  </a:t>
            </a: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Mil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effettua i calcoli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1078275" y="349825"/>
            <a:ext cx="224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 Lovelace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21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0525" y="349826"/>
            <a:ext cx="2279176" cy="3273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1"/>
          <p:cNvSpPr txBox="1"/>
          <p:nvPr/>
        </p:nvSpPr>
        <p:spPr>
          <a:xfrm>
            <a:off x="6390525" y="3623125"/>
            <a:ext cx="227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 Lovelace Byron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809150" y="2163625"/>
            <a:ext cx="535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Tradusse in inglese il verbale del congresso in cui Babbage presidiò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Alcune note contenevano la traduzione di un algoritmo in un programma codificato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Riconosciuta globalmente come la prima programmatrice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Linguaggio di programmazione ADA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922625" y="441800"/>
            <a:ext cx="347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Elettronica</a:t>
            </a: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Avanzata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22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 txBox="1"/>
          <p:nvPr/>
        </p:nvSpPr>
        <p:spPr>
          <a:xfrm>
            <a:off x="2172025" y="1695725"/>
            <a:ext cx="4485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 relè elettromagnetico fu usato per creare le prime reti logiche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valvole 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elettroniche, 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rispetto ai relè, erano più veloci e non avevano parti in movimento che si potessero 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rompere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Computer digitali costruiti grazie a 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queste ultime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100" y="2180224"/>
            <a:ext cx="1591950" cy="27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8325" y="109950"/>
            <a:ext cx="2655875" cy="17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998825" y="441800"/>
            <a:ext cx="3090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Logica </a:t>
            </a: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Aristotelica</a:t>
            </a: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&amp; Logica </a:t>
            </a:r>
            <a:r>
              <a:rPr lang="it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Booleana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23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/>
          <p:cNvPicPr preferRelativeResize="0"/>
          <p:nvPr/>
        </p:nvPicPr>
        <p:blipFill rotWithShape="1">
          <a:blip r:embed="rId5">
            <a:alphaModFix/>
          </a:blip>
          <a:srcRect b="31758" l="10487" r="9275" t="10129"/>
          <a:stretch/>
        </p:blipFill>
        <p:spPr>
          <a:xfrm>
            <a:off x="3868050" y="1471200"/>
            <a:ext cx="1407900" cy="7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3"/>
          <p:cNvSpPr txBox="1"/>
          <p:nvPr/>
        </p:nvSpPr>
        <p:spPr>
          <a:xfrm>
            <a:off x="1205400" y="2371650"/>
            <a:ext cx="16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Logica Aristotelica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6287400" y="2371650"/>
            <a:ext cx="16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Logica Booleana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0" y="2777375"/>
            <a:ext cx="406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Fondata sul principio di “Non Contraddizione” e sui procedimenti logici per dedurre una verità a partire da un sillogismo.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5082000" y="2777375"/>
            <a:ext cx="406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Formalizza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matematicamente la logica di Aristotele secondo valori logici (Vero/Falso)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Introduce gli operatori logici, con le relative tabelle di verità, concretamente realizzati da 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dispositivi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elettronici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9" name="Google Shape;299;p23"/>
          <p:cNvPicPr preferRelativeResize="0"/>
          <p:nvPr/>
        </p:nvPicPr>
        <p:blipFill rotWithShape="1">
          <a:blip r:embed="rId6">
            <a:alphaModFix/>
          </a:blip>
          <a:srcRect b="13031" l="12294" r="17692" t="3753"/>
          <a:stretch/>
        </p:blipFill>
        <p:spPr>
          <a:xfrm>
            <a:off x="4031238" y="3222475"/>
            <a:ext cx="1081525" cy="16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922625" y="441800"/>
            <a:ext cx="236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Mark I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24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 txBox="1"/>
          <p:nvPr/>
        </p:nvSpPr>
        <p:spPr>
          <a:xfrm>
            <a:off x="1345250" y="1333800"/>
            <a:ext cx="5680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</a:rPr>
              <a:t>Nato nel 1939</a:t>
            </a:r>
            <a:endParaRPr sz="16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</a:rPr>
              <a:t>Basato sulle idee di B</a:t>
            </a:r>
            <a:r>
              <a:rPr lang="it" sz="1600">
                <a:solidFill>
                  <a:schemeClr val="lt1"/>
                </a:solidFill>
              </a:rPr>
              <a:t>abbage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Aveva dimensioni di 16X3 metri e pesava 5 tonnellate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Composto da oltre 760000 relè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3 addizioni al secondo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6 secondi per una moltiplicazione o divisione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09" name="Google Shape;309;p24"/>
          <p:cNvPicPr preferRelativeResize="0"/>
          <p:nvPr/>
        </p:nvPicPr>
        <p:blipFill rotWithShape="1">
          <a:blip r:embed="rId5">
            <a:alphaModFix/>
          </a:blip>
          <a:srcRect b="0" l="0" r="2008" t="0"/>
          <a:stretch/>
        </p:blipFill>
        <p:spPr>
          <a:xfrm>
            <a:off x="57775" y="3509150"/>
            <a:ext cx="2729750" cy="15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075" y="152400"/>
            <a:ext cx="1898525" cy="227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9950"/>
            <a:ext cx="307475" cy="3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5"/>
          <p:cNvSpPr txBox="1"/>
          <p:nvPr/>
        </p:nvSpPr>
        <p:spPr>
          <a:xfrm>
            <a:off x="141500" y="-16775"/>
            <a:ext cx="28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STORIA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922625" y="441800"/>
            <a:ext cx="236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Eniac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25"/>
          <p:cNvPicPr preferRelativeResize="0"/>
          <p:nvPr/>
        </p:nvPicPr>
        <p:blipFill rotWithShape="1">
          <a:blip r:embed="rId4">
            <a:alphaModFix/>
          </a:blip>
          <a:srcRect b="18109" l="7414" r="61821" t="17328"/>
          <a:stretch/>
        </p:blipFill>
        <p:spPr>
          <a:xfrm>
            <a:off x="8669699" y="4674075"/>
            <a:ext cx="417700" cy="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 txBox="1"/>
          <p:nvPr/>
        </p:nvSpPr>
        <p:spPr>
          <a:xfrm>
            <a:off x="1171875" y="1407350"/>
            <a:ext cx="6209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</a:rPr>
              <a:t>Primo computer digitale in base 10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>
                <a:solidFill>
                  <a:schemeClr val="lt1"/>
                </a:solidFill>
              </a:rPr>
              <a:t>385 moltiplicazioni al secondo</a:t>
            </a:r>
            <a:endParaRPr sz="1600"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</a:rPr>
              <a:t>Composto da 18000 valvole, 1500 relè, 70000 resistenze e oltre 10000 condensatori</a:t>
            </a:r>
            <a:endParaRPr sz="1600"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</a:rPr>
              <a:t>Consuma 200KWh</a:t>
            </a:r>
            <a:endParaRPr sz="1600"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</a:rPr>
              <a:t>Grande 2.5x1x30 metri e pesava 27 tonnellate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320" name="Google Shape;320;p25"/>
          <p:cNvPicPr preferRelativeResize="0"/>
          <p:nvPr/>
        </p:nvPicPr>
        <p:blipFill rotWithShape="1">
          <a:blip r:embed="rId5">
            <a:alphaModFix/>
          </a:blip>
          <a:srcRect b="1871" l="0" r="0" t="8993"/>
          <a:stretch/>
        </p:blipFill>
        <p:spPr>
          <a:xfrm>
            <a:off x="152400" y="3304000"/>
            <a:ext cx="2656349" cy="168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9249" y="109950"/>
            <a:ext cx="1938888" cy="17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